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Permanent Mark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ermanentMark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boletinoficial.gob.ar/detalleAviso/primera/209546/20190612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servicios.infoleg.gob.ar/infolegInternet/anexos/110000-114999/114315/texact.htm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servicios.infoleg.gob.ar/infolegInternet/anexos/110000-114999/114315/texact.ht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rgentina.gob.ar/jefatura/gestion-y-empleo-publico/ciot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hyperlink" Target="https://www.argentina.gob.ar/presenta-tu-denuncia-de-violencia-labora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slide" Target="/ppt/slides/slide5.xm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slide" Target="/ppt/slides/slide7.xml"/><Relationship Id="rId5" Type="http://schemas.openxmlformats.org/officeDocument/2006/relationships/slide" Target="/ppt/slides/slide8.xml"/><Relationship Id="rId6" Type="http://schemas.openxmlformats.org/officeDocument/2006/relationships/slide" Target="/ppt/slides/slide9.xml"/><Relationship Id="rId7" Type="http://schemas.openxmlformats.org/officeDocument/2006/relationships/hyperlink" Target="http://servicios.infoleg.gob.ar/infolegInternet/anexos/150000-154999/152155/norma.htm" TargetMode="External"/><Relationship Id="rId8" Type="http://schemas.openxmlformats.org/officeDocument/2006/relationships/slide" Target="/ppt/slides/slide1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www.boletinoficial.gob.ar/detalleAviso/primera/207142/20190508" TargetMode="External"/><Relationship Id="rId5" Type="http://schemas.openxmlformats.org/officeDocument/2006/relationships/hyperlink" Target="https://www.boletinoficial.gob.ar/detalleAviso/primera/207142/20190508" TargetMode="External"/><Relationship Id="rId6" Type="http://schemas.openxmlformats.org/officeDocument/2006/relationships/hyperlink" Target="https://www.boletinoficial.gob.ar/detalleAviso/primera/224005/20191220" TargetMode="External"/><Relationship Id="rId7" Type="http://schemas.openxmlformats.org/officeDocument/2006/relationships/hyperlink" Target="https://www.boletinoficial.gob.ar/detalleAviso/primera/224005/2019122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58125" y="411825"/>
            <a:ext cx="8559000" cy="6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AR" sz="40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Protocolo de actuación para la prevención, orientación, abordaje y erradicación de la violencia de género en el ámbito laboral de la Administración Pública nacional</a:t>
            </a:r>
            <a:endParaRPr b="0" i="0" sz="4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sng" cap="none" strike="noStrike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3"/>
              </a:rPr>
              <a:t>IF-2019-53331166-APN-SECEP</a:t>
            </a:r>
            <a:r>
              <a:rPr b="0" i="0" lang="es-AR" sz="30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#JGM</a:t>
            </a:r>
            <a:endParaRPr b="0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9848300" y="163952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75" y="4118375"/>
            <a:ext cx="2517300" cy="1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3544" y="3751300"/>
            <a:ext cx="2122582" cy="21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/>
        </p:nvSpPr>
        <p:spPr>
          <a:xfrm>
            <a:off x="229350" y="196325"/>
            <a:ext cx="8685300" cy="1179300"/>
          </a:xfrm>
          <a:prstGeom prst="rect">
            <a:avLst/>
          </a:prstGeom>
          <a:solidFill>
            <a:srgbClr val="3D85C6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LICENCIA POR VIOLENCIA DE GÉNERO</a:t>
            </a:r>
            <a:endParaRPr b="0" i="0" sz="3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3"/>
              </a:rPr>
              <a:t>Artículo 147 bis del Convenio Colectivo de Trabajo General para la Administración Pública Nacional, homologado por el Decreto N° 214/2006</a:t>
            </a:r>
            <a:endParaRPr b="0" i="0" sz="14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1232" y="2415124"/>
            <a:ext cx="1321394" cy="18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525" y="2408300"/>
            <a:ext cx="1028869" cy="2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1550" y="5326326"/>
            <a:ext cx="929175" cy="1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900" y="4636740"/>
            <a:ext cx="1110025" cy="202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/>
          <p:nvPr/>
        </p:nvSpPr>
        <p:spPr>
          <a:xfrm rot="1037973">
            <a:off x="1575733" y="1557877"/>
            <a:ext cx="2202326" cy="146828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¿cuánto dura la licencia?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7" name="Google Shape;247;p22"/>
          <p:cNvSpPr/>
          <p:nvPr/>
        </p:nvSpPr>
        <p:spPr>
          <a:xfrm rot="-635206">
            <a:off x="4458886" y="1541009"/>
            <a:ext cx="4237329" cy="1112071"/>
          </a:xfrm>
          <a:prstGeom prst="wedgeRoundRectCallout">
            <a:avLst>
              <a:gd fmla="val -12155" name="adj1"/>
              <a:gd fmla="val 9598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15 días corridos por año; pero se puede prorrogar por igual período por única vez!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8" name="Google Shape;248;p22"/>
          <p:cNvSpPr/>
          <p:nvPr/>
        </p:nvSpPr>
        <p:spPr>
          <a:xfrm rot="1037973">
            <a:off x="1701083" y="4046802"/>
            <a:ext cx="2202326" cy="146828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¿qué tengo que presentar?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9" name="Google Shape;249;p22"/>
          <p:cNvSpPr/>
          <p:nvPr/>
        </p:nvSpPr>
        <p:spPr>
          <a:xfrm rot="-635206">
            <a:off x="4773911" y="4223928"/>
            <a:ext cx="4237329" cy="1228044"/>
          </a:xfrm>
          <a:prstGeom prst="wedgeRoundRectCallout">
            <a:avLst>
              <a:gd fmla="val -5982" name="adj1"/>
              <a:gd fmla="val 9524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denuncia judicial o policial o administrativa de CIOT. Siempre podés asesorarte por el equipo orientador!!!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/>
        </p:nvSpPr>
        <p:spPr>
          <a:xfrm>
            <a:off x="229350" y="196325"/>
            <a:ext cx="8685300" cy="1179300"/>
          </a:xfrm>
          <a:prstGeom prst="rect">
            <a:avLst/>
          </a:prstGeom>
          <a:solidFill>
            <a:srgbClr val="3D85C6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LICENCIA POR VIOLENCIA DE GÉNERO</a:t>
            </a:r>
            <a:endParaRPr b="0" i="0" sz="3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3"/>
              </a:rPr>
              <a:t>Artículo 147 bis del Convenio Colectivo de Trabajo General para la Administración Pública Nacional, homologado por el Decreto N° 214/2006</a:t>
            </a:r>
            <a:endParaRPr b="0" i="0" sz="14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00" y="4286824"/>
            <a:ext cx="2837900" cy="24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/>
          <p:nvPr/>
        </p:nvSpPr>
        <p:spPr>
          <a:xfrm>
            <a:off x="98700" y="1252500"/>
            <a:ext cx="4516500" cy="3203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Es muy importante que sepan que la licencia de violencia por razones de género </a:t>
            </a:r>
            <a:r>
              <a:rPr b="0" i="0" lang="es-A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no afectará la remuneración, ni eliminará ni compensará otras licencias.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4805250" y="2463975"/>
            <a:ext cx="4109400" cy="4297500"/>
          </a:xfrm>
          <a:prstGeom prst="rect">
            <a:avLst/>
          </a:prstGeom>
          <a:solidFill>
            <a:srgbClr val="6AA84F"/>
          </a:solidFill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Si estás interesadx en saber más sobre el protocolo y la implementación de la licencia podés buscar los  siguientes documentos en GDE:</a:t>
            </a:r>
            <a:endParaRPr b="0" i="0" sz="2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IF-2019-02792638-APN-SECEP#JGM</a:t>
            </a:r>
            <a:endParaRPr b="0" i="0" sz="2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IF-2019-53331166-APN-SECEP#JGM</a:t>
            </a:r>
            <a:endParaRPr b="0" i="0" sz="2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IF-2019-100536093-APN-DADMP#MSYDS</a:t>
            </a:r>
            <a:endParaRPr b="0" i="0" sz="2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266230">
            <a:off x="7744861" y="1346696"/>
            <a:ext cx="1243329" cy="109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/>
        </p:nvSpPr>
        <p:spPr>
          <a:xfrm>
            <a:off x="708800" y="2005475"/>
            <a:ext cx="3947700" cy="44229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Las situaciones de</a:t>
            </a: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violencia de género en el ámbito</a:t>
            </a: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laboral </a:t>
            </a: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podrán ser denunciadas ante la </a:t>
            </a:r>
            <a:r>
              <a:rPr b="0" i="0" lang="es-AR" sz="2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CIOT</a:t>
            </a: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procediendo conforme lo establece el Artículo 126 del Convenio Colectivo de Trabajo General para la Administración Pública Nacional, homologado por Decreto N° 214/06, su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reglamento de funcionamiento y el circuito de recepción de denuncias.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194550" y="196325"/>
            <a:ext cx="8720100" cy="1179300"/>
          </a:xfrm>
          <a:prstGeom prst="rect">
            <a:avLst/>
          </a:prstGeom>
          <a:solidFill>
            <a:srgbClr val="E06666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Comisión de Igualdad de Oportunidades y Trato (</a:t>
            </a:r>
            <a:r>
              <a:rPr b="0" i="0" lang="es-AR" sz="30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3"/>
              </a:rPr>
              <a:t>CIOT</a:t>
            </a: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)</a:t>
            </a:r>
            <a:endParaRPr b="0" i="0" sz="3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65" name="Google Shape;2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5800" y="1873723"/>
            <a:ext cx="805750" cy="147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38639">
            <a:off x="10161" y="1060196"/>
            <a:ext cx="1243329" cy="109703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 rot="1037925">
            <a:off x="5867673" y="1564735"/>
            <a:ext cx="2114651" cy="1369029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¿cómo hago la denuncia?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7800" y="5185450"/>
            <a:ext cx="1180800" cy="16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/>
          <p:nvPr/>
        </p:nvSpPr>
        <p:spPr>
          <a:xfrm rot="-710943">
            <a:off x="5186476" y="3316635"/>
            <a:ext cx="3151451" cy="2184634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Segui los pasos de este LINK:</a:t>
            </a:r>
            <a:endParaRPr b="0" i="0" sz="20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AR" sz="20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7"/>
              </a:rPr>
              <a:t>https://www.argentina.gob.ar/presenta-tu-denuncia-de-violencia-laboral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/>
        </p:nvSpPr>
        <p:spPr>
          <a:xfrm>
            <a:off x="465550" y="268600"/>
            <a:ext cx="83979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Si estás ante una situación de violencia por razones de género, es importante que tengas estos PRINCIPIOS bien presentes: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4729" y="2622525"/>
            <a:ext cx="1224600" cy="18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/>
          <p:nvPr/>
        </p:nvSpPr>
        <p:spPr>
          <a:xfrm flipH="1">
            <a:off x="143125" y="1271300"/>
            <a:ext cx="4101600" cy="1548900"/>
          </a:xfrm>
          <a:prstGeom prst="wedgeEllipseCallout">
            <a:avLst>
              <a:gd fmla="val -39495" name="adj1"/>
              <a:gd fmla="val 69075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CONFIDENCIALIDAD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5747825" y="1056400"/>
            <a:ext cx="2918700" cy="1683300"/>
          </a:xfrm>
          <a:prstGeom prst="wedgeEllipseCallout">
            <a:avLst>
              <a:gd fmla="val -54295" name="adj1"/>
              <a:gd fmla="val 72334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RESPETO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(su voluntad)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8" name="Google Shape;278;p25"/>
          <p:cNvSpPr/>
          <p:nvPr/>
        </p:nvSpPr>
        <p:spPr>
          <a:xfrm rot="10800000">
            <a:off x="0" y="3264000"/>
            <a:ext cx="3599100" cy="2345400"/>
          </a:xfrm>
          <a:prstGeom prst="wedgeEllipseCallout">
            <a:avLst>
              <a:gd fmla="val -67911" name="adj1"/>
              <a:gd fmla="val 45208" name="adj2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537675" y="3742350"/>
            <a:ext cx="26679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NO REVICTIMIZACIÓN (no exposición pública)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0" name="Google Shape;280;p25"/>
          <p:cNvSpPr/>
          <p:nvPr/>
        </p:nvSpPr>
        <p:spPr>
          <a:xfrm rot="4952569">
            <a:off x="6671609" y="2674232"/>
            <a:ext cx="2041063" cy="2661335"/>
          </a:xfrm>
          <a:prstGeom prst="wedgeEllipseCallout">
            <a:avLst>
              <a:gd fmla="val -33603" name="adj1"/>
              <a:gd fmla="val 77094" name="adj2"/>
            </a:avLst>
          </a:prstGeom>
          <a:solidFill>
            <a:srgbClr val="92D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6714750" y="3532600"/>
            <a:ext cx="22383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CONTENCIÓN Y ORIENTACIÓN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2" name="Google Shape;282;p25"/>
          <p:cNvSpPr/>
          <p:nvPr/>
        </p:nvSpPr>
        <p:spPr>
          <a:xfrm flipH="1" rot="10800000">
            <a:off x="3070350" y="4892500"/>
            <a:ext cx="5121000" cy="1842300"/>
          </a:xfrm>
          <a:prstGeom prst="wedgeEllipseCallout">
            <a:avLst>
              <a:gd fmla="val -9954" name="adj1"/>
              <a:gd fmla="val 84669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3743375" y="5119300"/>
            <a:ext cx="41016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PREVENCIÓN, SENSIBILIZACIÓN Y DIFUSIÓN DE CAMPAÑAS EN TU LUGAR DE TRABAJO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772" y="232775"/>
            <a:ext cx="2173100" cy="26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 txBox="1"/>
          <p:nvPr/>
        </p:nvSpPr>
        <p:spPr>
          <a:xfrm>
            <a:off x="196975" y="0"/>
            <a:ext cx="6858000" cy="6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AR" sz="48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 violencia por razones de género es un problema de todes!</a:t>
            </a:r>
            <a:endParaRPr b="0" i="0" sz="48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AR" sz="48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involucrate! </a:t>
            </a:r>
            <a:endParaRPr b="0" i="0" sz="48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AR" sz="48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 solución es colectiva!</a:t>
            </a:r>
            <a:endParaRPr b="0" i="0" sz="48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90" name="Google Shape;29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2475" y="5685875"/>
            <a:ext cx="4498400" cy="94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00" y="4589325"/>
            <a:ext cx="2487575" cy="22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3447" y="2959325"/>
            <a:ext cx="2173100" cy="26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539552" y="548680"/>
            <a:ext cx="8136900" cy="18003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07504" y="4077072"/>
            <a:ext cx="2736300" cy="1196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3239852" y="4077072"/>
            <a:ext cx="2736300" cy="11964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6300200" y="4085250"/>
            <a:ext cx="2736300" cy="16269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83568" y="620688"/>
            <a:ext cx="79209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ANTE SITUACIONES DE </a:t>
            </a:r>
            <a:r>
              <a:rPr b="1" i="0" lang="es-AR" sz="28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action="ppaction://hlinksldjump" r:id="rId4"/>
              </a:rPr>
              <a:t>VIOLENCIA POR RAZONES DE GÉNERO</a:t>
            </a: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DIRIGIRSE Y/O CONSULTAR A: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31540" y="4334911"/>
            <a:ext cx="223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AR" sz="4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RRHH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273218" y="4107542"/>
            <a:ext cx="2703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EQUIPO ORIENTADOR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372200" y="4107550"/>
            <a:ext cx="26643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AR" sz="3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DELEGADX  </a:t>
            </a:r>
            <a:r>
              <a:rPr b="1" i="0" lang="es-AR" sz="2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 SECTOR O EDIFICIO</a:t>
            </a:r>
            <a:endParaRPr b="1" i="0" sz="24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205880" y="2636912"/>
            <a:ext cx="720000" cy="115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050196" y="2636912"/>
            <a:ext cx="720000" cy="115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218040" y="2622713"/>
            <a:ext cx="720000" cy="115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107504" y="5445224"/>
            <a:ext cx="2880300" cy="1016400"/>
            <a:chOff x="107504" y="5445224"/>
            <a:chExt cx="2880300" cy="1016400"/>
          </a:xfrm>
        </p:grpSpPr>
        <p:sp>
          <p:nvSpPr>
            <p:cNvPr id="104" name="Google Shape;104;p14"/>
            <p:cNvSpPr/>
            <p:nvPr/>
          </p:nvSpPr>
          <p:spPr>
            <a:xfrm>
              <a:off x="107504" y="5445224"/>
              <a:ext cx="2880300" cy="1016400"/>
            </a:xfrm>
            <a:prstGeom prst="rect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38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323528" y="5661248"/>
              <a:ext cx="2376300" cy="646200"/>
            </a:xfrm>
            <a:prstGeom prst="rect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38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s-AR" sz="18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TELEFONO: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s-AR" sz="1800" u="none" cap="none" strike="noStrik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4379-3805/3867</a:t>
              </a:r>
              <a:endParaRPr b="1" i="0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106" name="Google Shape;106;p14"/>
          <p:cNvSpPr/>
          <p:nvPr/>
        </p:nvSpPr>
        <p:spPr>
          <a:xfrm>
            <a:off x="3220530" y="5445224"/>
            <a:ext cx="2880300" cy="10164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consultoriagenerosmds@gmail.com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5825" y="5061550"/>
            <a:ext cx="720000" cy="122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7009" y="5273475"/>
            <a:ext cx="1083515" cy="16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246169">
            <a:off x="5723890" y="5763893"/>
            <a:ext cx="946318" cy="94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94178" y="262215"/>
            <a:ext cx="2016300" cy="5760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action="ppaction://hlinksldjump" r:id="rId4"/>
              </a:rPr>
              <a:t>TRABAJADORXS</a:t>
            </a:r>
            <a:endParaRPr b="1" i="0" sz="16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2519772" y="188640"/>
            <a:ext cx="4139108" cy="576064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6768244" y="173251"/>
            <a:ext cx="2160240" cy="576064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2915816" y="292006"/>
            <a:ext cx="31683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action="ppaction://hlinksldjump" r:id="rId5"/>
              </a:rPr>
              <a:t>EQUIPO ORIENTADOR</a:t>
            </a:r>
            <a:endParaRPr b="1" i="0" sz="18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452320" y="307395"/>
            <a:ext cx="7920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RRHH</a:t>
            </a:r>
            <a:endParaRPr b="1" i="0" sz="16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23528" y="1196752"/>
            <a:ext cx="1368152" cy="576064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395536" y="1340768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CONSULTA </a:t>
            </a:r>
            <a:endParaRPr b="1" i="0" sz="1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41478" y="2080607"/>
            <a:ext cx="1638234" cy="738664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PRESENTA UNA SITUACIÓN DE VIOLENCIA</a:t>
            </a:r>
            <a:endParaRPr b="1" i="0" sz="1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2578015" y="1484784"/>
            <a:ext cx="3924436" cy="513348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2699792" y="1556792"/>
            <a:ext cx="3600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REALIZA ENTREVISTA</a:t>
            </a:r>
            <a:endParaRPr b="1" i="0" sz="1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2700536" y="2164214"/>
            <a:ext cx="2162742" cy="513348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2703411" y="2249884"/>
            <a:ext cx="3600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ASESORA y/u ORIENTA</a:t>
            </a:r>
            <a:endParaRPr b="1" i="0" sz="1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5184812" y="2175100"/>
            <a:ext cx="1295400" cy="513348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184812" y="2277885"/>
            <a:ext cx="1291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INTERVIENE</a:t>
            </a:r>
            <a:endParaRPr b="1" i="0" sz="1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341478" y="3177588"/>
            <a:ext cx="1998274" cy="1452369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PRESENTA UNA SITUACIÓN DE VIOLENCIA y/o ACOSO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EN EL ÁMBITO LABORAL</a:t>
            </a:r>
            <a:endParaRPr b="1" i="0" sz="1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3023715" y="2755786"/>
            <a:ext cx="1430221" cy="513348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PSICOLÓGICOS</a:t>
            </a:r>
            <a:endParaRPr b="1" i="0" sz="1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5642983" y="2926913"/>
            <a:ext cx="1197269" cy="1686361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2519772" y="6237312"/>
            <a:ext cx="4139108" cy="513348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REALIZA SEGUIMIENTO Y ACOMPAÑAMIENTO DE LA SITUACIÓN</a:t>
            </a:r>
            <a:endParaRPr b="1" i="0" sz="12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3051246" y="3453461"/>
            <a:ext cx="1292696" cy="461665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 ECONÓMICOS</a:t>
            </a:r>
            <a:endParaRPr b="1" i="0" sz="1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3060576" y="4019821"/>
            <a:ext cx="1511424" cy="461665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 ASISTENCIALES</a:t>
            </a:r>
            <a:endParaRPr b="1" i="0" sz="1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5622387" y="2989053"/>
            <a:ext cx="12899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GESTIONA ANTE EL EMPLEADOR LAS MEDIDAS PREVENTIVAS Y DE ASISTENCIA PERTINENTES</a:t>
            </a:r>
            <a:endParaRPr b="1" i="0" sz="1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3077902" y="4639651"/>
            <a:ext cx="1511424" cy="461665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 LEGALES</a:t>
            </a:r>
            <a:endParaRPr b="1" i="0" sz="12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5705854" y="5030742"/>
            <a:ext cx="1134397" cy="646331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Denuncia y derivación CIOT</a:t>
            </a:r>
            <a:endParaRPr b="1" i="0" sz="12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2692187" y="5362661"/>
            <a:ext cx="1005407" cy="513348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Denuncia penal/civil</a:t>
            </a:r>
            <a:endParaRPr b="1" i="0" sz="12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3879087" y="5365239"/>
            <a:ext cx="946769" cy="513348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Denuncia Policial</a:t>
            </a:r>
            <a:endParaRPr b="1" i="0" sz="12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264650" y="1071972"/>
            <a:ext cx="1656900" cy="1775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action="ppaction://hlinksldjump" r:id="rId6"/>
              </a:rPr>
              <a:t>Implementa acciones para evitar situaciones de contacto entre las personas involucradas</a:t>
            </a:r>
            <a:endParaRPr b="1" i="0" sz="12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7242681" y="3082638"/>
            <a:ext cx="1656900" cy="1465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Implementa medidas preventivas urgentes establecidas en el </a:t>
            </a:r>
            <a:r>
              <a:rPr b="1" i="0" lang="es-AR" sz="12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7"/>
              </a:rPr>
              <a:t>Art. 26 de la Ley 26.485</a:t>
            </a:r>
            <a:endParaRPr b="1" i="0" sz="1200" u="none" cap="none" strike="noStrike">
              <a:solidFill>
                <a:srgbClr val="CFE2F3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7271556" y="5149889"/>
            <a:ext cx="1656928" cy="93889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Otor</a:t>
            </a:r>
            <a:r>
              <a:rPr b="1" i="0" lang="es-AR" sz="1200" u="none" cap="none" strike="noStrike">
                <a:solidFill>
                  <a:srgbClr val="EFEFEF"/>
                </a:solidFill>
                <a:latin typeface="Arial Rounded"/>
                <a:ea typeface="Arial Rounded"/>
                <a:cs typeface="Arial Rounded"/>
                <a:sym typeface="Arial Rounded"/>
              </a:rPr>
              <a:t>ga </a:t>
            </a:r>
            <a:r>
              <a:rPr b="1" i="0" lang="es-AR" sz="12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action="ppaction://hlinksldjump" r:id="rId8"/>
              </a:rPr>
              <a:t>Licencia por Violencia de Género</a:t>
            </a:r>
            <a:endParaRPr b="1" i="0" sz="1200" u="none" cap="none" strike="noStrike">
              <a:solidFill>
                <a:srgbClr val="EFEFE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3" name="Google Shape;143;p15"/>
          <p:cNvSpPr/>
          <p:nvPr/>
        </p:nvSpPr>
        <p:spPr>
          <a:xfrm rot="802274">
            <a:off x="1682471" y="1454346"/>
            <a:ext cx="840870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 rot="-1383243">
            <a:off x="1895819" y="1879600"/>
            <a:ext cx="632582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 rot="-3825166">
            <a:off x="1713997" y="2489139"/>
            <a:ext cx="1227015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 rot="5553531">
            <a:off x="3125888" y="2019284"/>
            <a:ext cx="298811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5553531">
            <a:off x="5421570" y="1994562"/>
            <a:ext cx="298811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4886001" y="2359316"/>
            <a:ext cx="298811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3528600" y="5087733"/>
            <a:ext cx="506614" cy="469446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4716015" y="2249884"/>
            <a:ext cx="576065" cy="3072572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 flipH="1" rot="10800000">
            <a:off x="5184811" y="2676944"/>
            <a:ext cx="454132" cy="177529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 flipH="1" rot="10800000">
            <a:off x="5188851" y="2688448"/>
            <a:ext cx="454132" cy="263400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 rot="-5400000">
            <a:off x="6092211" y="4656606"/>
            <a:ext cx="298811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6658880" y="1267259"/>
            <a:ext cx="576065" cy="165965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/>
          <p:nvPr/>
        </p:nvSpPr>
        <p:spPr>
          <a:xfrm rot="-463819">
            <a:off x="6927000" y="3395150"/>
            <a:ext cx="577650" cy="2567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/>
          <p:nvPr/>
        </p:nvSpPr>
        <p:spPr>
          <a:xfrm rot="3121945">
            <a:off x="6603821" y="4821460"/>
            <a:ext cx="745100" cy="2566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 flipH="1" rot="10800000">
            <a:off x="3263200" y="5977475"/>
            <a:ext cx="3930204" cy="259836"/>
          </a:xfrm>
          <a:prstGeom prst="bentArrow">
            <a:avLst>
              <a:gd fmla="val 25000" name="adj1"/>
              <a:gd fmla="val 25000" name="adj2"/>
              <a:gd fmla="val 50000" name="adj3"/>
              <a:gd fmla="val 43750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 flipH="1" rot="10800000">
            <a:off x="4436498" y="5876008"/>
            <a:ext cx="2767761" cy="202936"/>
          </a:xfrm>
          <a:prstGeom prst="bentArrow">
            <a:avLst>
              <a:gd fmla="val 25000" name="adj1"/>
              <a:gd fmla="val 25000" name="adj2"/>
              <a:gd fmla="val 50000" name="adj3"/>
              <a:gd fmla="val 43750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 flipH="1" rot="10800000">
            <a:off x="6003277" y="5693284"/>
            <a:ext cx="1190127" cy="230945"/>
          </a:xfrm>
          <a:prstGeom prst="bentArrow">
            <a:avLst>
              <a:gd fmla="val 25000" name="adj1"/>
              <a:gd fmla="val 25000" name="adj2"/>
              <a:gd fmla="val 50000" name="adj3"/>
              <a:gd fmla="val 43750" name="adj4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1486200" y="4235850"/>
            <a:ext cx="7126500" cy="2220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# Comprende la violencia la producida a través de cualquier medio de comunicación escrito, oral, audiovisual, digital, cibernético o electrónico.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# Incluye todas las acciones con connotación sexista, cuyo contenido discrimine, excluya, subordine o estereotipe a las personas en razón de su género u orientación sexual.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573000" y="260650"/>
            <a:ext cx="7878600" cy="563100"/>
          </a:xfrm>
          <a:prstGeom prst="rect">
            <a:avLst/>
          </a:prstGeom>
          <a:solidFill>
            <a:srgbClr val="F6B26B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Definición de violencia de género </a:t>
            </a:r>
            <a:r>
              <a:rPr b="1" i="0" lang="es-AR" sz="20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(Art.4 Protocolo)</a:t>
            </a:r>
            <a:endParaRPr b="1" i="0" sz="20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573000" y="1145950"/>
            <a:ext cx="7878600" cy="109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toda conducta, acción u omisión, que, de manera directa o indirecta, tanto en el ámbito público como en el privado, basada en una relación desigual de poder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50" y="3752298"/>
            <a:ext cx="849975" cy="15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/>
          <p:nvPr/>
        </p:nvSpPr>
        <p:spPr>
          <a:xfrm>
            <a:off x="1002750" y="2449125"/>
            <a:ext cx="2703900" cy="1092300"/>
          </a:xfrm>
          <a:prstGeom prst="cloudCallout">
            <a:avLst>
              <a:gd fmla="val -43378" name="adj1"/>
              <a:gd fmla="val 10953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¿Qué puede afectar?</a:t>
            </a:r>
            <a:endParaRPr b="1" i="0" sz="18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4572000" y="2498900"/>
            <a:ext cx="4351200" cy="1476300"/>
          </a:xfrm>
          <a:prstGeom prst="rect">
            <a:avLst/>
          </a:prstGeom>
          <a:solidFill>
            <a:srgbClr val="FFD96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 vida, libertad, dignidad, integridad física, psicológica, sexual, económica o patrimonial, como así, su seguridad personal y/o su carrera laboral.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 rot="1332644">
            <a:off x="3614807" y="3062016"/>
            <a:ext cx="849968" cy="73398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/>
        </p:nvSpPr>
        <p:spPr>
          <a:xfrm>
            <a:off x="1187624" y="404664"/>
            <a:ext cx="6984776" cy="52322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AR" sz="30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Tipos de Violencia (Ley 26.485)</a:t>
            </a:r>
            <a:endParaRPr b="1" i="0" sz="30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C:\Users\myubero\AppData\Local\Microsoft\Windows\Temporary Internet Files\Content.IE5\M6GC2HT9\megaphone-155780_960_720[1].png" id="176" name="Google Shape;1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820" y="1484784"/>
            <a:ext cx="122343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/>
          <p:nvPr/>
        </p:nvSpPr>
        <p:spPr>
          <a:xfrm>
            <a:off x="2987824" y="1340768"/>
            <a:ext cx="38164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AR" sz="4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Física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yubero\AppData\Local\Microsoft\Windows\Temporary Internet Files\Content.IE5\M6GC2HT9\megaphone-155780_960_720[1].png"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3" y="2708920"/>
            <a:ext cx="122343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2948363" y="3789040"/>
            <a:ext cx="38164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AR" sz="4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Sexual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yubero\AppData\Local\Microsoft\Windows\Temporary Internet Files\Content.IE5\M6GC2HT9\megaphone-155780_960_720[1].png" id="180" name="Google Shape;1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453" y="3861048"/>
            <a:ext cx="122343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/>
          <p:nvPr/>
        </p:nvSpPr>
        <p:spPr>
          <a:xfrm>
            <a:off x="2993738" y="2682535"/>
            <a:ext cx="38164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AR" sz="4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Psicológica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2985836" y="5085184"/>
            <a:ext cx="50425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AR" sz="4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Económica Patrimonial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yubero\AppData\Local\Microsoft\Windows\Temporary Internet Files\Content.IE5\M6GC2HT9\megaphone-155780_960_720[1].png" id="183" name="Google Shape;1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5301208"/>
            <a:ext cx="1223436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/>
        </p:nvSpPr>
        <p:spPr>
          <a:xfrm>
            <a:off x="1187624" y="404664"/>
            <a:ext cx="6984776" cy="52322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Modalidades de Violencia (Ley 26.485)</a:t>
            </a:r>
            <a:endParaRPr b="1" i="0" sz="28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C:\Users\myubero\AppData\Local\Microsoft\Windows\Temporary Internet Files\Content.IE5\M6GC2HT9\megaphone-155780_960_720[1].png" id="189" name="Google Shape;1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212" y="1149427"/>
            <a:ext cx="814736" cy="6233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2533382" y="1077418"/>
            <a:ext cx="5185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doméstica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C:\Users\myubero\AppData\Local\Microsoft\Windows\Temporary Internet Files\Content.IE5\M6GC2HT9\megaphone-155780_960_720[1].png" id="191" name="Google Shape;1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217" y="1908415"/>
            <a:ext cx="814736" cy="62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yubero\AppData\Local\Microsoft\Windows\Temporary Internet Files\Content.IE5\M6GC2HT9\megaphone-155780_960_720[1].png" id="192" name="Google Shape;1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728" y="2582274"/>
            <a:ext cx="814736" cy="62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yubero\AppData\Local\Microsoft\Windows\Temporary Internet Files\Content.IE5\M6GC2HT9\megaphone-155780_960_720[1].png" id="193" name="Google Shape;1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868" y="3338350"/>
            <a:ext cx="814736" cy="62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yubero\AppData\Local\Microsoft\Windows\Temporary Internet Files\Content.IE5\M6GC2HT9\megaphone-155780_960_720[1].png"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728" y="4052390"/>
            <a:ext cx="814736" cy="62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yubero\AppData\Local\Microsoft\Windows\Temporary Internet Files\Content.IE5\M6GC2HT9\megaphone-155780_960_720[1].png" id="195" name="Google Shape;1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868" y="4797152"/>
            <a:ext cx="814736" cy="62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yubero\AppData\Local\Microsoft\Windows\Temporary Internet Files\Content.IE5\M6GC2HT9\megaphone-155780_960_720[1].png" id="196" name="Google Shape;1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728" y="5451362"/>
            <a:ext cx="814736" cy="62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yubero\AppData\Local\Microsoft\Windows\Temporary Internet Files\Content.IE5\M6GC2HT9\megaphone-155780_960_720[1].png" id="197" name="Google Shape;1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728" y="6054291"/>
            <a:ext cx="814736" cy="6233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/>
        </p:nvSpPr>
        <p:spPr>
          <a:xfrm>
            <a:off x="2533382" y="1776017"/>
            <a:ext cx="5185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institucional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2533382" y="2531805"/>
            <a:ext cx="5185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laboral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2474484" y="3098283"/>
            <a:ext cx="51852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contra la libertad reproductiva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2498732" y="4108850"/>
            <a:ext cx="5185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obstétrica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2498732" y="4777674"/>
            <a:ext cx="5185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mediática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2533382" y="5334687"/>
            <a:ext cx="563663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en el espacio público </a:t>
            </a:r>
            <a:r>
              <a:rPr b="1" i="0" lang="es-AR" sz="14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4"/>
              </a:rPr>
              <a:t>(</a:t>
            </a:r>
            <a:r>
              <a:rPr b="1" i="0" lang="es-A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Ley 27501. Mayo 2019)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2533382" y="6054291"/>
            <a:ext cx="563663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Violencia pública política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sng" cap="none" strike="noStrike">
                <a:solidFill>
                  <a:schemeClr val="hlink"/>
                </a:solidFill>
                <a:latin typeface="Arial Rounded"/>
                <a:ea typeface="Arial Rounded"/>
                <a:cs typeface="Arial Rounded"/>
                <a:sym typeface="Arial Rounded"/>
                <a:hlinkClick r:id="rId6"/>
              </a:rPr>
              <a:t>(</a:t>
            </a:r>
            <a:r>
              <a:rPr b="1" i="0" lang="es-A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Ley 27533. Diciembre 2019)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/>
        </p:nvSpPr>
        <p:spPr>
          <a:xfrm>
            <a:off x="0" y="0"/>
            <a:ext cx="9144000" cy="6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b="0" i="0" sz="3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229350" y="155275"/>
            <a:ext cx="8685300" cy="841800"/>
          </a:xfrm>
          <a:prstGeom prst="rect">
            <a:avLst/>
          </a:prstGeom>
          <a:solidFill>
            <a:srgbClr val="38761D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¿Quiénes están alcanzadxs por el protocolo?</a:t>
            </a:r>
            <a:endParaRPr b="0" i="0" sz="3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4300" y="3137338"/>
            <a:ext cx="4269293" cy="34345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12" name="Google Shape;212;p19"/>
          <p:cNvSpPr/>
          <p:nvPr/>
        </p:nvSpPr>
        <p:spPr>
          <a:xfrm>
            <a:off x="2435200" y="1235788"/>
            <a:ext cx="5924700" cy="1537500"/>
          </a:xfrm>
          <a:prstGeom prst="wedgeRectCallout">
            <a:avLst>
              <a:gd fmla="val -19303" name="adj1"/>
              <a:gd fmla="val 7755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Personal que se encuentra bajo relación de dependencia laboral con las jurisdicciones u organismos comprendidos en el Convenio Colectivo de Trabajo para la Administración Pública Nacional Decreto N° 214/06.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/>
          <p:nvPr/>
        </p:nvSpPr>
        <p:spPr>
          <a:xfrm rot="1530360">
            <a:off x="6860505" y="3588571"/>
            <a:ext cx="1836483" cy="1795158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independencia de su situación de revista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9"/>
          <p:cNvSpPr/>
          <p:nvPr/>
        </p:nvSpPr>
        <p:spPr>
          <a:xfrm rot="-1733734">
            <a:off x="602260" y="3280584"/>
            <a:ext cx="1616673" cy="1959751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Sin requerir un mínimo de antigüedad en la relación laboral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28DBB"/>
            </a:gs>
            <a:gs pos="100000">
              <a:srgbClr val="61517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/>
          <p:nvPr/>
        </p:nvSpPr>
        <p:spPr>
          <a:xfrm>
            <a:off x="0" y="0"/>
            <a:ext cx="9144000" cy="6705300"/>
          </a:xfrm>
          <a:prstGeom prst="rect">
            <a:avLst/>
          </a:prstGeom>
          <a:solidFill>
            <a:srgbClr val="C8B2E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</a:t>
            </a: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Asesorar a la persona respecto a los derechos y documentación necesaria para usufructuar la licencia de violencia de género. 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Informar a la persona acerca de los organismos competentes en la materia. 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Elaborar una minuta con el relato de los hechos consultados y las recomendaciones efectuadas por el Personal de Orientación, refrendada por la persona afectada y profesional/es interviniente/s.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Confeccionar un informe de evaluación, donde según el caso, conste el análisis de riesgo y las eventuales acciones que resulte conveniente instrumentar, elevando el mismo a la máxima autoridad de Recursos Humanos respetando el principio de confidencialidad.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Informar trimestralmente a la CIOT, acerca de las consultas recibidas, recomendaciones y seguimientos realizados. 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229350" y="155275"/>
            <a:ext cx="8685300" cy="841800"/>
          </a:xfrm>
          <a:prstGeom prst="rect">
            <a:avLst/>
          </a:prstGeom>
          <a:solidFill>
            <a:srgbClr val="5D427D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Funciones del Equipo Orientador</a:t>
            </a:r>
            <a:endParaRPr b="0" i="0" sz="3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0" y="1206834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0" y="1835940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229350" y="2455000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0" y="3352650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103849" y="4630200"/>
            <a:ext cx="463639" cy="14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184800" y="5388650"/>
            <a:ext cx="8685300" cy="1008600"/>
          </a:xfrm>
          <a:prstGeom prst="rect">
            <a:avLst/>
          </a:prstGeom>
          <a:solidFill>
            <a:srgbClr val="D9D2E9"/>
          </a:solidFill>
          <a:ln cap="flat" cmpd="sng" w="1524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AR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 pedido de la persona denunciante o del mismo Personal de Orientación, con su autorización, se podrá solicitar la intervención de profesionales del área médica como consultores externos.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28DBB"/>
            </a:gs>
            <a:gs pos="100000">
              <a:srgbClr val="61517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0" y="0"/>
            <a:ext cx="9144000" cy="6705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La persona afectada, en atención de resguardar su integridad física y/o psicológica y/o la de su familia, podrá requerir modificar el lugar y/o horario de prestación de servicio, debiendo el área de RRHH del Organismo, actuar de forma ágil y expeditiva a fin de dar respuesta a la solicitud, tomando los recaudos pertinentes para NO revictimizar a la denunciante, todo ello, aun cuando NO haya solicitado la licencia.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En caso de compartir lugar de trabajo con la persona denunciada, se arbitrarán todos los medios necesarios a fin de que dichas modificaciones puedan aplicarse sobre ésta. 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Dispondrá de los mecanismos necesarios a fin de garantizar que todo el personal de su jurisdicción, sin distinción de su domicilio laboral, tenga acceso a realizar las consultas de manera ágil.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Instrumentar la licencia de violencia por razones de género.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229350" y="155275"/>
            <a:ext cx="8685300" cy="841800"/>
          </a:xfrm>
          <a:prstGeom prst="rect">
            <a:avLst/>
          </a:prstGeom>
          <a:solidFill>
            <a:srgbClr val="3D85C6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AR" sz="3000" u="none" cap="none" strike="noStrik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Funciones RRHH</a:t>
            </a:r>
            <a:endParaRPr b="0" i="0" sz="3000" u="none" cap="none" strike="noStrik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0" y="1511277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126675" y="3617425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126675" y="6105675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0" y="4844015"/>
            <a:ext cx="718800" cy="28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